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1" r:id="rId6"/>
    <p:sldId id="268" r:id="rId7"/>
    <p:sldId id="269" r:id="rId8"/>
    <p:sldId id="271" r:id="rId9"/>
    <p:sldId id="270" r:id="rId10"/>
    <p:sldId id="265" r:id="rId11"/>
    <p:sldId id="264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B9929-7A62-4D9A-8B2D-540DF722256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357298"/>
            <a:ext cx="6172200" cy="144668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(итоговая) аттестация выпускников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9-х классов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000636"/>
            <a:ext cx="5672150" cy="1371600"/>
          </a:xfrm>
        </p:spPr>
        <p:txBody>
          <a:bodyPr anchor="b">
            <a:norm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АТЕ с РЦОИ по вопросам ГИА 2013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467600" cy="350046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Приемка-выдача материалов для ГИА</a:t>
            </a:r>
          </a:p>
          <a:p>
            <a:pPr algn="ctr"/>
            <a:endParaRPr lang="ru-RU" b="1" dirty="0" smtClean="0"/>
          </a:p>
          <a:p>
            <a:r>
              <a:rPr lang="ru-RU" dirty="0" smtClean="0"/>
              <a:t>по графику приемки-выдачи материалов          (упаковка по 15 и 5 по ОУ-ППЭ)</a:t>
            </a:r>
          </a:p>
          <a:p>
            <a:r>
              <a:rPr lang="ru-RU" dirty="0" smtClean="0"/>
              <a:t>Город  получает материалы в день проведения экзамена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Взаимодействия АТЕ с РЦОИ по вопросам ГИА 2013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34290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Оформление заявок на </a:t>
            </a:r>
            <a:r>
              <a:rPr lang="ru-RU" dirty="0" err="1" smtClean="0"/>
              <a:t>КИМы</a:t>
            </a:r>
            <a:r>
              <a:rPr lang="ru-RU" dirty="0" smtClean="0"/>
              <a:t> </a:t>
            </a:r>
            <a:r>
              <a:rPr lang="ru-RU" b="1" dirty="0" smtClean="0"/>
              <a:t>– сбор базы ГИА</a:t>
            </a:r>
          </a:p>
          <a:p>
            <a:pPr algn="ctr"/>
            <a:endParaRPr lang="ru-RU" b="1" dirty="0" smtClean="0"/>
          </a:p>
          <a:p>
            <a:pPr>
              <a:buNone/>
            </a:pPr>
            <a:r>
              <a:rPr lang="ru-RU" dirty="0" smtClean="0"/>
              <a:t>март - апрель открывается  страница сбора заявок (</a:t>
            </a:r>
            <a:r>
              <a:rPr lang="ru-RU" b="1" i="1" dirty="0" smtClean="0"/>
              <a:t>сбор  базы ГИА)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Изменения  в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Время проведения экзаменов, на которых отводилось 4 часа, в соответствии с требованием </a:t>
            </a:r>
            <a:r>
              <a:rPr lang="ru-RU" dirty="0" err="1" smtClean="0"/>
              <a:t>СанПиН</a:t>
            </a:r>
            <a:r>
              <a:rPr lang="ru-RU" dirty="0" smtClean="0"/>
              <a:t> сокращено на 5 минут (240 до 235)</a:t>
            </a:r>
          </a:p>
          <a:p>
            <a:r>
              <a:rPr lang="ru-RU" dirty="0" smtClean="0"/>
              <a:t>Русский язык – изменено задание С2 и исключено альтернативное задание С2.2</a:t>
            </a:r>
          </a:p>
          <a:p>
            <a:r>
              <a:rPr lang="ru-RU" dirty="0" smtClean="0"/>
              <a:t>Математика – принципиальные изменения в структуре КИМ, никак не скажутся на организации</a:t>
            </a:r>
          </a:p>
          <a:p>
            <a:r>
              <a:rPr lang="ru-RU" dirty="0" smtClean="0"/>
              <a:t>Физика – в Части 1 появилось задание с развернутым ответом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Закон «Об образовании»</a:t>
            </a:r>
          </a:p>
          <a:p>
            <a:r>
              <a:rPr lang="ru-RU" i="1" dirty="0" smtClean="0"/>
              <a:t>Положение о государственной (итоговой) аттестации выпускников </a:t>
            </a:r>
            <a:r>
              <a:rPr lang="en-US" i="1" dirty="0" smtClean="0"/>
              <a:t>IX  </a:t>
            </a:r>
            <a:r>
              <a:rPr lang="ru-RU" i="1" dirty="0" smtClean="0"/>
              <a:t>и </a:t>
            </a:r>
            <a:r>
              <a:rPr lang="en-US" i="1" dirty="0" smtClean="0"/>
              <a:t>XI</a:t>
            </a:r>
            <a:r>
              <a:rPr lang="ru-RU" i="1" dirty="0" smtClean="0"/>
              <a:t> (</a:t>
            </a:r>
            <a:r>
              <a:rPr lang="en-US" i="1" dirty="0" smtClean="0"/>
              <a:t>XII</a:t>
            </a:r>
            <a:r>
              <a:rPr lang="ru-RU" i="1" dirty="0" smtClean="0"/>
              <a:t>) классов общеобразовательных  учреждений (приказ </a:t>
            </a:r>
            <a:r>
              <a:rPr lang="ru-RU" i="1" dirty="0" err="1" smtClean="0"/>
              <a:t>Минобра</a:t>
            </a:r>
            <a:r>
              <a:rPr lang="ru-RU" i="1" dirty="0" smtClean="0"/>
              <a:t> РФ от 03.12.1999 № 1075)</a:t>
            </a:r>
          </a:p>
          <a:p>
            <a:r>
              <a:rPr lang="ru-RU" i="1" dirty="0" smtClean="0"/>
              <a:t>Положение о системе общественного наблюдения при проведении государственной (итоговой) аттестации обучающихся, освоивших программы основного общего и среднего (полного) общего образования (приказ </a:t>
            </a:r>
            <a:r>
              <a:rPr lang="ru-RU" i="1" dirty="0" err="1" smtClean="0"/>
              <a:t>Минобрнауки</a:t>
            </a:r>
            <a:r>
              <a:rPr lang="ru-RU" i="1" dirty="0" smtClean="0"/>
              <a:t> РФ от 29.08.2011 № 2235)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Приказы МО Пермского края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Приказ  </a:t>
            </a:r>
            <a:r>
              <a:rPr lang="ru-RU" dirty="0" smtClean="0"/>
              <a:t>Министерства образования пермского края от 14.02.2013 СЭД-26-01-04-83 « Об утверждении организационно-территориальной схемы проведения государственной (итоговой) аттестации выпускников IX классов в новой форме в 2013 году».</a:t>
            </a:r>
          </a:p>
          <a:p>
            <a:r>
              <a:rPr lang="ru-RU" dirty="0" smtClean="0"/>
              <a:t>Приказ  </a:t>
            </a:r>
            <a:r>
              <a:rPr lang="ru-RU" dirty="0" smtClean="0"/>
              <a:t>Министерства образования пермского края от 12.03.2013 СЭД-26-01-04-150 Об утверждении сроков проведения ГИА выпускников </a:t>
            </a:r>
            <a:r>
              <a:rPr lang="en-US" dirty="0" smtClean="0"/>
              <a:t>IX</a:t>
            </a:r>
            <a:r>
              <a:rPr lang="ru-RU" dirty="0" smtClean="0"/>
              <a:t> классов общеобразовательных учреждений ПК в 2013 году.</a:t>
            </a:r>
          </a:p>
          <a:p>
            <a:r>
              <a:rPr lang="ru-RU" dirty="0" smtClean="0"/>
              <a:t>Приказ  </a:t>
            </a:r>
            <a:r>
              <a:rPr lang="ru-RU" dirty="0" smtClean="0"/>
              <a:t>Министерства образования пермского края от 18.01.2013 № СЭД-26-01-04-16 Об утверждении Положения о территориальной экзаменационной комиссии Пермского края и ее состава для проведения Г НА выпускников IX классов в </a:t>
            </a:r>
            <a:r>
              <a:rPr lang="ru-RU" b="1" dirty="0" smtClean="0"/>
              <a:t>2013</a:t>
            </a:r>
            <a:r>
              <a:rPr lang="ru-RU" dirty="0" smtClean="0"/>
              <a:t>году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Государственная (итоговая) аттестация в новой форме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 numCol="2" anchor="ctr">
            <a:normAutofit/>
          </a:bodyPr>
          <a:lstStyle/>
          <a:p>
            <a:r>
              <a:rPr lang="ru-RU" sz="3200" dirty="0" smtClean="0"/>
              <a:t>Русский язык</a:t>
            </a:r>
          </a:p>
          <a:p>
            <a:r>
              <a:rPr lang="ru-RU" sz="3200" dirty="0" smtClean="0"/>
              <a:t>Математика</a:t>
            </a:r>
          </a:p>
          <a:p>
            <a:r>
              <a:rPr lang="ru-RU" sz="3200" dirty="0" smtClean="0"/>
              <a:t>Физика</a:t>
            </a:r>
          </a:p>
          <a:p>
            <a:r>
              <a:rPr lang="ru-RU" sz="3200" dirty="0" smtClean="0"/>
              <a:t>Химия</a:t>
            </a:r>
          </a:p>
          <a:p>
            <a:r>
              <a:rPr lang="ru-RU" sz="3200" dirty="0" smtClean="0"/>
              <a:t>Биология</a:t>
            </a:r>
          </a:p>
          <a:p>
            <a:r>
              <a:rPr lang="ru-RU" sz="3200" dirty="0" smtClean="0"/>
              <a:t>История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География</a:t>
            </a:r>
          </a:p>
          <a:p>
            <a:r>
              <a:rPr lang="ru-RU" sz="3200" dirty="0" smtClean="0"/>
              <a:t>Обществознание</a:t>
            </a:r>
          </a:p>
          <a:p>
            <a:r>
              <a:rPr lang="ru-RU" sz="3200" dirty="0" smtClean="0"/>
              <a:t>Литература</a:t>
            </a:r>
          </a:p>
          <a:p>
            <a:r>
              <a:rPr lang="ru-RU" sz="3200" dirty="0" smtClean="0"/>
              <a:t>Информатика и ИКТ</a:t>
            </a:r>
          </a:p>
          <a:p>
            <a:r>
              <a:rPr lang="ru-RU" sz="3200" dirty="0" smtClean="0"/>
              <a:t>Иностранный язык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Расписание проведения государственной (итоговой) аттестации выпускников IX классов в новой форме в 2013 году</a:t>
            </a:r>
            <a:endParaRPr lang="ru-RU" sz="24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7972452" cy="55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6143668"/>
              </a:tblGrid>
              <a:tr h="6231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 anchor="ctr"/>
                </a:tc>
              </a:tr>
              <a:tr h="62316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28 мая (</a:t>
                      </a:r>
                      <a:r>
                        <a:rPr lang="ru-RU" sz="2000" dirty="0" err="1" smtClean="0"/>
                        <a:t>вт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 anchor="ctr"/>
                </a:tc>
              </a:tr>
              <a:tr h="97743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smtClean="0"/>
                        <a:t>31 мая (</a:t>
                      </a:r>
                      <a:r>
                        <a:rPr lang="ru-RU" sz="2000" dirty="0" err="1" smtClean="0"/>
                        <a:t>пт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биология, информатика и информационно-коммуникационные технологии, обществознание, иностранные языки </a:t>
                      </a:r>
                      <a:endParaRPr lang="ru-RU" sz="2000" dirty="0"/>
                    </a:p>
                  </a:txBody>
                  <a:tcPr marL="190500" marR="190500" marT="47625" marB="47625"/>
                </a:tc>
              </a:tr>
              <a:tr h="68236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smtClean="0"/>
                        <a:t>04 </a:t>
                      </a:r>
                      <a:r>
                        <a:rPr lang="ru-RU" sz="2000" dirty="0"/>
                        <a:t>июня (</a:t>
                      </a:r>
                      <a:r>
                        <a:rPr lang="ru-RU" sz="2000" dirty="0" err="1"/>
                        <a:t>вт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русский язык</a:t>
                      </a:r>
                    </a:p>
                  </a:txBody>
                  <a:tcPr marL="190500" marR="190500" marT="47625" marB="47625"/>
                </a:tc>
              </a:tr>
              <a:tr h="97743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smtClean="0"/>
                        <a:t>7 </a:t>
                      </a:r>
                      <a:r>
                        <a:rPr lang="ru-RU" sz="2000" dirty="0"/>
                        <a:t>июня (</a:t>
                      </a:r>
                      <a:r>
                        <a:rPr lang="ru-RU" sz="2000" dirty="0" err="1"/>
                        <a:t>чт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литература, физика, информатика и информационно-коммуникационные технологии, география, история России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/>
                    </a:p>
                  </a:txBody>
                  <a:tcPr marL="190500" marR="190500" marT="47625" marB="47625"/>
                </a:tc>
              </a:tr>
              <a:tr h="68236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smtClean="0"/>
                        <a:t>11 </a:t>
                      </a:r>
                      <a:r>
                        <a:rPr lang="ru-RU" sz="2000" dirty="0"/>
                        <a:t>июня </a:t>
                      </a:r>
                      <a:r>
                        <a:rPr lang="ru-RU" sz="2000" dirty="0" smtClean="0"/>
                        <a:t>(</a:t>
                      </a:r>
                      <a:r>
                        <a:rPr lang="ru-RU" sz="2000" dirty="0" err="1" smtClean="0"/>
                        <a:t>вт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резерв: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математика, история России, биология, география,  иностранные языки (английский, французский, немецкий), физика</a:t>
                      </a:r>
                      <a:endParaRPr lang="ru-RU" sz="2000" dirty="0"/>
                    </a:p>
                  </a:txBody>
                  <a:tcPr marL="190500" marR="190500" marT="47625" marB="47625"/>
                </a:tc>
              </a:tr>
              <a:tr h="68236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 smtClean="0"/>
                        <a:t>14 </a:t>
                      </a:r>
                      <a:r>
                        <a:rPr lang="ru-RU" sz="2000" dirty="0"/>
                        <a:t>июня (</a:t>
                      </a:r>
                      <a:r>
                        <a:rPr lang="ru-RU" sz="2000" dirty="0" err="1"/>
                        <a:t>пн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Резерв</a:t>
                      </a:r>
                      <a:r>
                        <a:rPr lang="ru-RU" sz="2000" dirty="0" smtClean="0"/>
                        <a:t>: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язык, обществознание, химия,  литература, информатика и ИКТ.</a:t>
                      </a:r>
                    </a:p>
                  </a:txBody>
                  <a:tcPr marL="190500" marR="190500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Разъяснение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i="1" dirty="0" smtClean="0"/>
              <a:t>Резервные дни только для тех , у кого совпали предметы и  кто по уважительной причине не мог сдавать в основной день. В остальных случаях все предметы пересдаются по материалам образовательного </a:t>
            </a:r>
            <a:r>
              <a:rPr lang="ru-RU" b="1" i="1" dirty="0" smtClean="0"/>
              <a:t>учреждения(предметы по выбору) и МО (русский язык и </a:t>
            </a:r>
            <a:r>
              <a:rPr lang="ru-RU" b="1" i="1" dirty="0" err="1" smtClean="0"/>
              <a:t>амтематика</a:t>
            </a:r>
            <a:r>
              <a:rPr lang="ru-RU" b="1" i="1" dirty="0" smtClean="0"/>
              <a:t>).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Обеспечение информационной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Упаковка по 15 и 5 на все предметы (пакет вскрывается в аудитории)</a:t>
            </a:r>
          </a:p>
          <a:p>
            <a:r>
              <a:rPr lang="ru-RU" dirty="0" smtClean="0"/>
              <a:t>В аудитории не более 15 человек (один человек за партой)</a:t>
            </a:r>
          </a:p>
          <a:p>
            <a:r>
              <a:rPr lang="ru-RU" dirty="0" smtClean="0"/>
              <a:t>Возвратный доставочный пакет (ВДП) и доставочный пакет (ДП) для бланков №2 упаковываются и заклеиваются в аудитории</a:t>
            </a:r>
          </a:p>
          <a:p>
            <a:r>
              <a:rPr lang="ru-RU" dirty="0" smtClean="0"/>
              <a:t>На ДП для бланков №2 </a:t>
            </a:r>
            <a:r>
              <a:rPr lang="ru-RU" dirty="0" smtClean="0"/>
              <a:t>ничего </a:t>
            </a:r>
            <a:r>
              <a:rPr lang="ru-RU" dirty="0" smtClean="0"/>
              <a:t>не подписывается, комиссия не </a:t>
            </a:r>
            <a:r>
              <a:rPr lang="ru-RU" dirty="0" smtClean="0"/>
              <a:t>знает, </a:t>
            </a:r>
            <a:r>
              <a:rPr lang="ru-RU" dirty="0" smtClean="0"/>
              <a:t>из какой школы проверяет</a:t>
            </a:r>
          </a:p>
          <a:p>
            <a:r>
              <a:rPr lang="ru-RU" dirty="0" smtClean="0"/>
              <a:t>Критерии размещаются на сайте для </a:t>
            </a:r>
            <a:r>
              <a:rPr lang="ru-RU" dirty="0" smtClean="0"/>
              <a:t>АТЕ, </a:t>
            </a:r>
            <a:r>
              <a:rPr lang="ru-RU" dirty="0" smtClean="0"/>
              <a:t>спустя 1 час после завершения экзамена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Обеспечение информационной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Город получает материалы в день проведения экзамена</a:t>
            </a:r>
          </a:p>
          <a:p>
            <a:r>
              <a:rPr lang="ru-RU" dirty="0" err="1" smtClean="0"/>
              <a:t>КИМы</a:t>
            </a:r>
            <a:r>
              <a:rPr lang="ru-RU" dirty="0" smtClean="0"/>
              <a:t> и бланки из аудитории в аудиторию не переносятся</a:t>
            </a:r>
          </a:p>
          <a:p>
            <a:r>
              <a:rPr lang="ru-RU" dirty="0" smtClean="0"/>
              <a:t>Максимально увеличивается количество вариантов (в аудитории не более четырех одинаковых вариантов)</a:t>
            </a:r>
          </a:p>
          <a:p>
            <a:r>
              <a:rPr lang="ru-RU" dirty="0" smtClean="0"/>
              <a:t>Организаторы назначаются из других ОУ, не являются преподавателями данного предмета или смежной дисциплины</a:t>
            </a:r>
          </a:p>
          <a:p>
            <a:r>
              <a:rPr lang="ru-RU" dirty="0" err="1" smtClean="0"/>
              <a:t>Аудиофайлы</a:t>
            </a:r>
            <a:r>
              <a:rPr lang="ru-RU" dirty="0" smtClean="0"/>
              <a:t> по русскому языку и ИЯ и дополнительные файлы по ИКТ размещаются  </a:t>
            </a:r>
            <a:r>
              <a:rPr lang="ru-RU" dirty="0" err="1" smtClean="0"/>
              <a:t>запароленные</a:t>
            </a:r>
            <a:r>
              <a:rPr lang="ru-RU" dirty="0" smtClean="0"/>
              <a:t> на закрытом сайте для АТЕ </a:t>
            </a:r>
            <a:r>
              <a:rPr lang="ru-RU" sz="2200" dirty="0" smtClean="0"/>
              <a:t>(кодовое слово в день экзамена на сайте в открытом доступе)</a:t>
            </a:r>
          </a:p>
          <a:p>
            <a:r>
              <a:rPr lang="ru-RU" dirty="0" smtClean="0"/>
              <a:t>Ко всем апелляционным работам с изменением баллов прикладывается скан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Направления оптимизации в организации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Удобная упаковка упрощает специалистам муниципалитета  выдачу материалов в ОУ- ППЭ</a:t>
            </a:r>
          </a:p>
          <a:p>
            <a:r>
              <a:rPr lang="ru-RU" dirty="0" smtClean="0"/>
              <a:t>Сбор базы позволяет быстро найти  выпускника и свести к минимуму «</a:t>
            </a:r>
            <a:r>
              <a:rPr lang="ru-RU" dirty="0" err="1" smtClean="0"/>
              <a:t>потеряшек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Автоматизированное кодирование бланков ответов и бланков ответов №2 исключает двойные коды, обеспечивает однозначную идентификацию кодов и выпускника</a:t>
            </a:r>
          </a:p>
          <a:p>
            <a:r>
              <a:rPr lang="ru-RU" dirty="0" smtClean="0"/>
              <a:t>Технология обеспечивает по заявке территории указать код ребенка, ФИО и код пакета для апелляции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502</TotalTime>
  <Words>671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Государственная (итоговая) аттестация выпускников  9-х классов</vt:lpstr>
      <vt:lpstr>Нормативно-правовые акты</vt:lpstr>
      <vt:lpstr>Приказы МО Пермского края</vt:lpstr>
      <vt:lpstr>Государственная (итоговая) аттестация в новой форме</vt:lpstr>
      <vt:lpstr>Расписание проведения государственной (итоговой) аттестации выпускников IX классов в новой форме в 2013 году</vt:lpstr>
      <vt:lpstr>Разъяснение</vt:lpstr>
      <vt:lpstr>Обеспечение информационной безопасности</vt:lpstr>
      <vt:lpstr>Обеспечение информационной безопасности</vt:lpstr>
      <vt:lpstr>Направления оптимизации в организации ГИА</vt:lpstr>
      <vt:lpstr>Взаимодействие АТЕ с РЦОИ по вопросам ГИА 2013</vt:lpstr>
      <vt:lpstr>Взаимодействия АТЕ с РЦОИ по вопросам ГИА 2013</vt:lpstr>
      <vt:lpstr>Изменения  в ГИА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(итоговая) аттестация выпускников  9-х классов</dc:title>
  <dc:creator>пк</dc:creator>
  <cp:lastModifiedBy>User</cp:lastModifiedBy>
  <cp:revision>55</cp:revision>
  <dcterms:created xsi:type="dcterms:W3CDTF">2012-02-27T16:38:52Z</dcterms:created>
  <dcterms:modified xsi:type="dcterms:W3CDTF">2013-03-25T03:55:04Z</dcterms:modified>
</cp:coreProperties>
</file>